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256" r:id="rId2"/>
    <p:sldId id="259" r:id="rId3"/>
    <p:sldId id="257" r:id="rId4"/>
    <p:sldId id="258" r:id="rId5"/>
    <p:sldId id="260" r:id="rId6"/>
    <p:sldId id="261" r:id="rId7"/>
    <p:sldId id="262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9" r:id="rId17"/>
    <p:sldId id="274" r:id="rId18"/>
    <p:sldId id="275" r:id="rId19"/>
    <p:sldId id="276" r:id="rId20"/>
    <p:sldId id="277" r:id="rId21"/>
    <p:sldId id="278" r:id="rId22"/>
    <p:sldId id="280" r:id="rId23"/>
    <p:sldId id="281" r:id="rId24"/>
    <p:sldId id="282" r:id="rId25"/>
    <p:sldId id="283" r:id="rId26"/>
    <p:sldId id="284" r:id="rId27"/>
    <p:sldId id="285" r:id="rId28"/>
    <p:sldId id="286" r:id="rId29"/>
    <p:sldId id="287" r:id="rId30"/>
    <p:sldId id="288" r:id="rId31"/>
    <p:sldId id="272" r:id="rId32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76" d="100"/>
          <a:sy n="76" d="100"/>
        </p:scale>
        <p:origin x="-1206" y="20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80F625-2278-4424-86A7-F1B5B984FE68}" type="datetimeFigureOut">
              <a:rPr lang="ru-RU" smtClean="0"/>
              <a:t>28.02.2019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97E981-A27B-4C25-B394-8D957D799F9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388751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44588" y="695325"/>
            <a:ext cx="4568825" cy="3427413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Заметки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44588" y="695325"/>
            <a:ext cx="4568825" cy="3427413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Заметки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44588" y="695325"/>
            <a:ext cx="4568825" cy="3427413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Заметки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44588" y="695325"/>
            <a:ext cx="4568825" cy="3427413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Заметки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44588" y="695325"/>
            <a:ext cx="4568825" cy="3427413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Заметки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44588" y="695325"/>
            <a:ext cx="4568825" cy="3427413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Заметки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44588" y="695325"/>
            <a:ext cx="4568825" cy="3427413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Заметки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44588" y="695325"/>
            <a:ext cx="4568825" cy="3427413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Заметки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44588" y="695325"/>
            <a:ext cx="4568825" cy="3427413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Заметки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44588" y="695325"/>
            <a:ext cx="4568825" cy="3427413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Заметки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44588" y="695325"/>
            <a:ext cx="4568825" cy="3427413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Заметки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5B1A6-3E6D-4312-B667-04970967FEA5}" type="datetimeFigureOut">
              <a:rPr lang="ru-RU" smtClean="0"/>
              <a:t>28.02.2019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80BE0-B142-4998-8B35-541BAE9DEC3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26407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5B1A6-3E6D-4312-B667-04970967FEA5}" type="datetimeFigureOut">
              <a:rPr lang="ru-RU" smtClean="0"/>
              <a:t>28.02.2019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80BE0-B142-4998-8B35-541BAE9DEC3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543799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5B1A6-3E6D-4312-B667-04970967FEA5}" type="datetimeFigureOut">
              <a:rPr lang="ru-RU" smtClean="0"/>
              <a:t>28.02.2019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80BE0-B142-4998-8B35-541BAE9DEC3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685288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5B1A6-3E6D-4312-B667-04970967FEA5}" type="datetimeFigureOut">
              <a:rPr lang="ru-RU" smtClean="0"/>
              <a:t>28.02.2019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80BE0-B142-4998-8B35-541BAE9DEC3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619987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5B1A6-3E6D-4312-B667-04970967FEA5}" type="datetimeFigureOut">
              <a:rPr lang="ru-RU" smtClean="0"/>
              <a:t>28.02.2019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80BE0-B142-4998-8B35-541BAE9DEC3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057471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5B1A6-3E6D-4312-B667-04970967FEA5}" type="datetimeFigureOut">
              <a:rPr lang="ru-RU" smtClean="0"/>
              <a:t>28.02.2019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80BE0-B142-4998-8B35-541BAE9DEC3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0278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5B1A6-3E6D-4312-B667-04970967FEA5}" type="datetimeFigureOut">
              <a:rPr lang="ru-RU" smtClean="0"/>
              <a:t>28.02.2019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80BE0-B142-4998-8B35-541BAE9DEC3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866592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5B1A6-3E6D-4312-B667-04970967FEA5}" type="datetimeFigureOut">
              <a:rPr lang="ru-RU" smtClean="0"/>
              <a:t>28.02.2019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80BE0-B142-4998-8B35-541BAE9DEC3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771266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5B1A6-3E6D-4312-B667-04970967FEA5}" type="datetimeFigureOut">
              <a:rPr lang="ru-RU" smtClean="0"/>
              <a:t>28.02.2019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80BE0-B142-4998-8B35-541BAE9DEC3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497459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5B1A6-3E6D-4312-B667-04970967FEA5}" type="datetimeFigureOut">
              <a:rPr lang="ru-RU" smtClean="0"/>
              <a:t>28.02.2019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80BE0-B142-4998-8B35-541BAE9DEC3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993275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5B1A6-3E6D-4312-B667-04970967FEA5}" type="datetimeFigureOut">
              <a:rPr lang="ru-RU" smtClean="0"/>
              <a:t>28.02.2019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80BE0-B142-4998-8B35-541BAE9DEC3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094431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B5B1A6-3E6D-4312-B667-04970967FEA5}" type="datetimeFigureOut">
              <a:rPr lang="ru-RU" smtClean="0"/>
              <a:t>28.02.2019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080BE0-B142-4998-8B35-541BAE9DEC3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019785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kek.ksu.ru/eos/WM/AnalizDannyhIProcessov.pdf" TargetMode="External"/><Relationship Id="rId2" Type="http://schemas.openxmlformats.org/officeDocument/2006/relationships/hyperlink" Target="http://infographer.ru/tag/parallelnye-koordinaty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habr.com/ru/company/ods/blog/323210/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ÐÐ°ÑÑÐ¸Ð½ÐºÐ¸ Ð¿Ð¾ Ð·Ð°Ð¿ÑÐ¾ÑÑ visualization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6773" y="1412776"/>
            <a:ext cx="5715000" cy="523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543760" y="19116"/>
            <a:ext cx="7772400" cy="1470025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72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Visual Mining</a:t>
            </a:r>
            <a:endParaRPr lang="ru-RU" sz="72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solidFill>
                <a:schemeClr val="accent1">
                  <a:lumMod val="20000"/>
                  <a:lumOff val="8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911752" y="1628800"/>
            <a:ext cx="22322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i="1" dirty="0" smtClean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…а также тех. анализ</a:t>
            </a:r>
            <a:endParaRPr lang="ru-RU" i="1" dirty="0"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2397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0" y="1182509"/>
            <a:ext cx="4245165" cy="4477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4049235" y="783695"/>
            <a:ext cx="5094198" cy="522463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67041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0" y="15239"/>
            <a:ext cx="9143433" cy="684209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00834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0" y="1"/>
            <a:ext cx="9143433" cy="6852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5538960" y="4528018"/>
            <a:ext cx="2232957" cy="200277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82846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0" y="0"/>
            <a:ext cx="9143433" cy="685733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52804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0" y="0"/>
            <a:ext cx="9143433" cy="685733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23332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" y="0"/>
            <a:ext cx="4672293" cy="2902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4571716" y="1741545"/>
            <a:ext cx="4571717" cy="3520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0" y="3060766"/>
            <a:ext cx="4810425" cy="379656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77882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TextShape 1"/>
          <p:cNvSpPr txBox="1"/>
          <p:nvPr/>
        </p:nvSpPr>
        <p:spPr>
          <a:xfrm>
            <a:off x="326551" y="326585"/>
            <a:ext cx="8490331" cy="81646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>
            <a:noAutofit/>
          </a:bodyPr>
          <a:lstStyle/>
          <a:p>
            <a:endParaRPr lang="en-US" sz="2900" b="1" spc="-1">
              <a:solidFill>
                <a:srgbClr val="FFFFFF"/>
              </a:solidFill>
              <a:latin typeface="Source Sans Pro Black"/>
            </a:endParaRPr>
          </a:p>
        </p:txBody>
      </p:sp>
      <p:pic>
        <p:nvPicPr>
          <p:cNvPr id="88" name="Рисунок 87"/>
          <p:cNvPicPr/>
          <p:nvPr/>
        </p:nvPicPr>
        <p:blipFill rotWithShape="1">
          <a:blip r:embed="rId2"/>
          <a:srcRect r="1615" b="7192"/>
          <a:stretch/>
        </p:blipFill>
        <p:spPr>
          <a:xfrm>
            <a:off x="-5552" y="0"/>
            <a:ext cx="9462703" cy="6858000"/>
          </a:xfrm>
          <a:prstGeom prst="rect">
            <a:avLst/>
          </a:prstGeom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1044855" y="620052"/>
            <a:ext cx="6531749" cy="2094070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lIns="82945" tIns="41473" rIns="82945" bIns="41473" rtlCol="0">
            <a:spAutoFit/>
          </a:bodyPr>
          <a:lstStyle/>
          <a:p>
            <a:r>
              <a:rPr lang="ru-RU" sz="65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Технический анализ</a:t>
            </a:r>
          </a:p>
        </p:txBody>
      </p:sp>
    </p:spTree>
    <p:extLst>
      <p:ext uri="{BB962C8B-B14F-4D97-AF65-F5344CB8AC3E}">
        <p14:creationId xmlns:p14="http://schemas.microsoft.com/office/powerpoint/2010/main" val="778908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extShape 1"/>
          <p:cNvSpPr txBox="1"/>
          <p:nvPr/>
        </p:nvSpPr>
        <p:spPr>
          <a:xfrm>
            <a:off x="326551" y="326585"/>
            <a:ext cx="8490331" cy="81646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>
            <a:noAutofit/>
          </a:bodyPr>
          <a:lstStyle/>
          <a:p>
            <a:endParaRPr lang="en-US" sz="2900" b="1" spc="-1">
              <a:solidFill>
                <a:srgbClr val="FFFFFF"/>
              </a:solidFill>
              <a:latin typeface="Source Sans Pro Black"/>
            </a:endParaRPr>
          </a:p>
        </p:txBody>
      </p:sp>
      <p:pic>
        <p:nvPicPr>
          <p:cNvPr id="92" name="Рисунок 91"/>
          <p:cNvPicPr/>
          <p:nvPr/>
        </p:nvPicPr>
        <p:blipFill>
          <a:blip r:embed="rId2"/>
          <a:stretch/>
        </p:blipFill>
        <p:spPr>
          <a:xfrm>
            <a:off x="0" y="-82954"/>
            <a:ext cx="9396536" cy="7157111"/>
          </a:xfrm>
          <a:prstGeom prst="rect">
            <a:avLst/>
          </a:prstGeom>
          <a:ln>
            <a:noFill/>
          </a:ln>
        </p:spPr>
      </p:pic>
      <p:sp>
        <p:nvSpPr>
          <p:cNvPr id="7" name="CustomShape 1"/>
          <p:cNvSpPr/>
          <p:nvPr/>
        </p:nvSpPr>
        <p:spPr>
          <a:xfrm>
            <a:off x="5538961" y="6041831"/>
            <a:ext cx="3667823" cy="816464"/>
          </a:xfrm>
          <a:prstGeom prst="rect">
            <a:avLst/>
          </a:prstGeom>
          <a:blipFill rotWithShape="0">
            <a:blip r:embed="rId3"/>
            <a:stretch>
              <a:fillRect/>
            </a:stretch>
          </a:blip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" name="TextShape 2"/>
          <p:cNvSpPr txBox="1"/>
          <p:nvPr/>
        </p:nvSpPr>
        <p:spPr>
          <a:xfrm>
            <a:off x="5538961" y="5890948"/>
            <a:ext cx="3667823" cy="1005767"/>
          </a:xfrm>
          <a:prstGeom prst="rect">
            <a:avLst/>
          </a:prstGeom>
          <a:noFill/>
          <a:ln>
            <a:noFill/>
          </a:ln>
        </p:spPr>
        <p:txBody>
          <a:bodyPr wrap="square" lIns="81639" tIns="40820" rIns="81639" bIns="40820">
            <a:spAutoFit/>
          </a:bodyPr>
          <a:lstStyle/>
          <a:p>
            <a:r>
              <a:rPr lang="en-US" sz="6000" b="1" spc="-1" dirty="0" err="1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tarell Extra Bold"/>
              </a:rPr>
              <a:t>JuckFava</a:t>
            </a:r>
            <a:endParaRPr lang="en-US" sz="6000" spc="-1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312341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Рисунок 94"/>
          <p:cNvPicPr/>
          <p:nvPr/>
        </p:nvPicPr>
        <p:blipFill>
          <a:blip r:embed="rId2"/>
          <a:stretch/>
        </p:blipFill>
        <p:spPr>
          <a:xfrm>
            <a:off x="0" y="26127"/>
            <a:ext cx="9143433" cy="6832168"/>
          </a:xfrm>
          <a:prstGeom prst="rect">
            <a:avLst/>
          </a:prstGeom>
          <a:ln>
            <a:noFill/>
          </a:ln>
        </p:spPr>
      </p:pic>
      <p:sp>
        <p:nvSpPr>
          <p:cNvPr id="96" name="CustomShape 1"/>
          <p:cNvSpPr/>
          <p:nvPr/>
        </p:nvSpPr>
        <p:spPr>
          <a:xfrm>
            <a:off x="5538961" y="6041831"/>
            <a:ext cx="3667823" cy="816464"/>
          </a:xfrm>
          <a:prstGeom prst="rect">
            <a:avLst/>
          </a:prstGeom>
          <a:blipFill rotWithShape="0">
            <a:blip r:embed="rId3"/>
            <a:stretch>
              <a:fillRect/>
            </a:stretch>
          </a:blip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7" name="TextShape 2"/>
          <p:cNvSpPr txBox="1"/>
          <p:nvPr/>
        </p:nvSpPr>
        <p:spPr>
          <a:xfrm>
            <a:off x="5538961" y="5890948"/>
            <a:ext cx="3667823" cy="1005767"/>
          </a:xfrm>
          <a:prstGeom prst="rect">
            <a:avLst/>
          </a:prstGeom>
          <a:noFill/>
          <a:ln>
            <a:noFill/>
          </a:ln>
        </p:spPr>
        <p:txBody>
          <a:bodyPr wrap="square" lIns="81639" tIns="40820" rIns="81639" bIns="40820">
            <a:spAutoFit/>
          </a:bodyPr>
          <a:lstStyle/>
          <a:p>
            <a:r>
              <a:rPr lang="en-US" sz="6000" b="1" spc="-1" dirty="0" err="1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tarell Extra Bold"/>
              </a:rPr>
              <a:t>JuckFava</a:t>
            </a:r>
            <a:endParaRPr lang="en-US" sz="6000" spc="-1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429049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Рисунок 97"/>
          <p:cNvPicPr/>
          <p:nvPr/>
        </p:nvPicPr>
        <p:blipFill>
          <a:blip r:embed="rId2"/>
          <a:stretch/>
        </p:blipFill>
        <p:spPr>
          <a:xfrm>
            <a:off x="0" y="0"/>
            <a:ext cx="9206784" cy="6858295"/>
          </a:xfrm>
          <a:prstGeom prst="rect">
            <a:avLst/>
          </a:prstGeom>
          <a:ln>
            <a:noFill/>
          </a:ln>
        </p:spPr>
      </p:pic>
      <p:sp>
        <p:nvSpPr>
          <p:cNvPr id="5" name="CustomShape 1"/>
          <p:cNvSpPr/>
          <p:nvPr/>
        </p:nvSpPr>
        <p:spPr>
          <a:xfrm>
            <a:off x="5538961" y="6041831"/>
            <a:ext cx="3667823" cy="816464"/>
          </a:xfrm>
          <a:prstGeom prst="rect">
            <a:avLst/>
          </a:prstGeom>
          <a:blipFill rotWithShape="0">
            <a:blip r:embed="rId3"/>
            <a:stretch>
              <a:fillRect/>
            </a:stretch>
          </a:blip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" name="TextShape 2"/>
          <p:cNvSpPr txBox="1"/>
          <p:nvPr/>
        </p:nvSpPr>
        <p:spPr>
          <a:xfrm>
            <a:off x="5538961" y="5890948"/>
            <a:ext cx="3667823" cy="1005767"/>
          </a:xfrm>
          <a:prstGeom prst="rect">
            <a:avLst/>
          </a:prstGeom>
          <a:noFill/>
          <a:ln>
            <a:noFill/>
          </a:ln>
        </p:spPr>
        <p:txBody>
          <a:bodyPr wrap="square" lIns="81639" tIns="40820" rIns="81639" bIns="40820">
            <a:spAutoFit/>
          </a:bodyPr>
          <a:lstStyle/>
          <a:p>
            <a:r>
              <a:rPr lang="en-US" sz="6000" b="1" spc="-1" dirty="0" err="1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tarell Extra Bold"/>
              </a:rPr>
              <a:t>JuckFava</a:t>
            </a:r>
            <a:endParaRPr lang="en-US" sz="6000" spc="-1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763905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8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Визуальный анализ</a:t>
            </a:r>
            <a:endParaRPr lang="ru-RU" sz="4800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052" name="Picture 4" descr="ÐÐ¾ÑÐ¾Ð¶ÐµÐµ Ð¸Ð·Ð¾Ð±ÑÐ°Ð¶ÐµÐ½Ð¸Ðµ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740" y="1236146"/>
            <a:ext cx="8907364" cy="5451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3349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Рисунок 100"/>
          <p:cNvPicPr/>
          <p:nvPr/>
        </p:nvPicPr>
        <p:blipFill>
          <a:blip r:embed="rId2"/>
          <a:stretch/>
        </p:blipFill>
        <p:spPr>
          <a:xfrm>
            <a:off x="-23185" y="0"/>
            <a:ext cx="9166618" cy="6858295"/>
          </a:xfrm>
          <a:prstGeom prst="rect">
            <a:avLst/>
          </a:prstGeom>
          <a:ln>
            <a:noFill/>
          </a:ln>
        </p:spPr>
      </p:pic>
      <p:sp>
        <p:nvSpPr>
          <p:cNvPr id="5" name="CustomShape 1"/>
          <p:cNvSpPr/>
          <p:nvPr/>
        </p:nvSpPr>
        <p:spPr>
          <a:xfrm>
            <a:off x="5538961" y="6041831"/>
            <a:ext cx="3667823" cy="816464"/>
          </a:xfrm>
          <a:prstGeom prst="rect">
            <a:avLst/>
          </a:prstGeom>
          <a:blipFill rotWithShape="0">
            <a:blip r:embed="rId3"/>
            <a:stretch>
              <a:fillRect/>
            </a:stretch>
          </a:blip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" name="TextShape 2"/>
          <p:cNvSpPr txBox="1"/>
          <p:nvPr/>
        </p:nvSpPr>
        <p:spPr>
          <a:xfrm>
            <a:off x="5538961" y="5890948"/>
            <a:ext cx="3667823" cy="1005767"/>
          </a:xfrm>
          <a:prstGeom prst="rect">
            <a:avLst/>
          </a:prstGeom>
          <a:noFill/>
          <a:ln>
            <a:noFill/>
          </a:ln>
        </p:spPr>
        <p:txBody>
          <a:bodyPr wrap="square" lIns="81639" tIns="40820" rIns="81639" bIns="40820">
            <a:spAutoFit/>
          </a:bodyPr>
          <a:lstStyle/>
          <a:p>
            <a:r>
              <a:rPr lang="en-US" sz="6000" b="1" spc="-1" dirty="0" err="1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tarell Extra Bold"/>
              </a:rPr>
              <a:t>JuckFava</a:t>
            </a:r>
            <a:endParaRPr lang="en-US" sz="6000" spc="-1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1607503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Рисунок 103"/>
          <p:cNvPicPr/>
          <p:nvPr/>
        </p:nvPicPr>
        <p:blipFill>
          <a:blip r:embed="rId2"/>
          <a:stretch/>
        </p:blipFill>
        <p:spPr>
          <a:xfrm>
            <a:off x="0" y="0"/>
            <a:ext cx="9143433" cy="6858295"/>
          </a:xfrm>
          <a:prstGeom prst="rect">
            <a:avLst/>
          </a:prstGeom>
          <a:ln>
            <a:noFill/>
          </a:ln>
        </p:spPr>
      </p:pic>
      <p:sp>
        <p:nvSpPr>
          <p:cNvPr id="5" name="CustomShape 1"/>
          <p:cNvSpPr/>
          <p:nvPr/>
        </p:nvSpPr>
        <p:spPr>
          <a:xfrm>
            <a:off x="5538961" y="6041831"/>
            <a:ext cx="3667823" cy="816464"/>
          </a:xfrm>
          <a:prstGeom prst="rect">
            <a:avLst/>
          </a:prstGeom>
          <a:blipFill rotWithShape="0">
            <a:blip r:embed="rId3"/>
            <a:stretch>
              <a:fillRect/>
            </a:stretch>
          </a:blip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" name="TextShape 2"/>
          <p:cNvSpPr txBox="1"/>
          <p:nvPr/>
        </p:nvSpPr>
        <p:spPr>
          <a:xfrm>
            <a:off x="5538961" y="5890948"/>
            <a:ext cx="3667823" cy="1005767"/>
          </a:xfrm>
          <a:prstGeom prst="rect">
            <a:avLst/>
          </a:prstGeom>
          <a:noFill/>
          <a:ln>
            <a:noFill/>
          </a:ln>
        </p:spPr>
        <p:txBody>
          <a:bodyPr wrap="square" lIns="81639" tIns="40820" rIns="81639" bIns="40820">
            <a:spAutoFit/>
          </a:bodyPr>
          <a:lstStyle/>
          <a:p>
            <a:r>
              <a:rPr lang="en-US" sz="6000" b="1" spc="-1" dirty="0" err="1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tarell Extra Bold"/>
              </a:rPr>
              <a:t>JuckFava</a:t>
            </a:r>
            <a:endParaRPr lang="en-US" sz="6000" spc="-1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1194832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CustomShape 1"/>
          <p:cNvSpPr/>
          <p:nvPr/>
        </p:nvSpPr>
        <p:spPr>
          <a:xfrm>
            <a:off x="-82944" y="6022889"/>
            <a:ext cx="5654560" cy="945138"/>
          </a:xfrm>
          <a:prstGeom prst="rect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90" name="Рисунок 89"/>
          <p:cNvPicPr/>
          <p:nvPr/>
        </p:nvPicPr>
        <p:blipFill>
          <a:blip r:embed="rId2"/>
          <a:stretch/>
        </p:blipFill>
        <p:spPr>
          <a:xfrm>
            <a:off x="6858" y="0"/>
            <a:ext cx="9136575" cy="6055548"/>
          </a:xfrm>
          <a:prstGeom prst="rect">
            <a:avLst/>
          </a:prstGeom>
          <a:ln>
            <a:noFill/>
          </a:ln>
        </p:spPr>
      </p:pic>
      <p:sp>
        <p:nvSpPr>
          <p:cNvPr id="6" name="CustomShape 1"/>
          <p:cNvSpPr/>
          <p:nvPr/>
        </p:nvSpPr>
        <p:spPr>
          <a:xfrm>
            <a:off x="5538961" y="6041831"/>
            <a:ext cx="3667823" cy="816464"/>
          </a:xfrm>
          <a:prstGeom prst="rect">
            <a:avLst/>
          </a:prstGeom>
          <a:blipFill rotWithShape="0">
            <a:blip r:embed="rId3"/>
            <a:stretch>
              <a:fillRect/>
            </a:stretch>
          </a:blip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" name="TextShape 2"/>
          <p:cNvSpPr txBox="1"/>
          <p:nvPr/>
        </p:nvSpPr>
        <p:spPr>
          <a:xfrm>
            <a:off x="5538961" y="5890948"/>
            <a:ext cx="3667823" cy="1005767"/>
          </a:xfrm>
          <a:prstGeom prst="rect">
            <a:avLst/>
          </a:prstGeom>
          <a:noFill/>
          <a:ln>
            <a:noFill/>
          </a:ln>
        </p:spPr>
        <p:txBody>
          <a:bodyPr wrap="square" lIns="81639" tIns="40820" rIns="81639" bIns="40820">
            <a:spAutoFit/>
          </a:bodyPr>
          <a:lstStyle/>
          <a:p>
            <a:r>
              <a:rPr lang="en-US" sz="6000" b="1" spc="-1" dirty="0" err="1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tarell Extra Bold"/>
              </a:rPr>
              <a:t>JuckFava</a:t>
            </a:r>
            <a:endParaRPr lang="en-US" sz="6000" spc="-1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2435395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CustomShape 1"/>
          <p:cNvSpPr/>
          <p:nvPr/>
        </p:nvSpPr>
        <p:spPr>
          <a:xfrm>
            <a:off x="-82944" y="6022889"/>
            <a:ext cx="5654560" cy="945138"/>
          </a:xfrm>
          <a:prstGeom prst="rect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94" name="Рисунок 93"/>
          <p:cNvPicPr/>
          <p:nvPr/>
        </p:nvPicPr>
        <p:blipFill>
          <a:blip r:embed="rId2"/>
          <a:stretch/>
        </p:blipFill>
        <p:spPr>
          <a:xfrm>
            <a:off x="0" y="0"/>
            <a:ext cx="9120901" cy="6055548"/>
          </a:xfrm>
          <a:prstGeom prst="rect">
            <a:avLst/>
          </a:prstGeom>
          <a:ln>
            <a:noFill/>
          </a:ln>
        </p:spPr>
      </p:pic>
      <p:sp>
        <p:nvSpPr>
          <p:cNvPr id="6" name="CustomShape 1"/>
          <p:cNvSpPr/>
          <p:nvPr/>
        </p:nvSpPr>
        <p:spPr>
          <a:xfrm>
            <a:off x="5538961" y="6041831"/>
            <a:ext cx="3667823" cy="816464"/>
          </a:xfrm>
          <a:prstGeom prst="rect">
            <a:avLst/>
          </a:prstGeom>
          <a:blipFill rotWithShape="0">
            <a:blip r:embed="rId3"/>
            <a:stretch>
              <a:fillRect/>
            </a:stretch>
          </a:blip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" name="TextShape 2"/>
          <p:cNvSpPr txBox="1"/>
          <p:nvPr/>
        </p:nvSpPr>
        <p:spPr>
          <a:xfrm>
            <a:off x="5538961" y="5890948"/>
            <a:ext cx="3667823" cy="1005767"/>
          </a:xfrm>
          <a:prstGeom prst="rect">
            <a:avLst/>
          </a:prstGeom>
          <a:noFill/>
          <a:ln>
            <a:noFill/>
          </a:ln>
        </p:spPr>
        <p:txBody>
          <a:bodyPr wrap="square" lIns="81639" tIns="40820" rIns="81639" bIns="40820">
            <a:spAutoFit/>
          </a:bodyPr>
          <a:lstStyle/>
          <a:p>
            <a:r>
              <a:rPr lang="en-US" sz="6000" b="1" spc="-1" dirty="0" err="1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tarell Extra Bold"/>
              </a:rPr>
              <a:t>JuckFava</a:t>
            </a:r>
            <a:endParaRPr lang="en-US" sz="6000" spc="-1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1331832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CustomShape 1"/>
          <p:cNvSpPr/>
          <p:nvPr/>
        </p:nvSpPr>
        <p:spPr>
          <a:xfrm>
            <a:off x="-82944" y="5990231"/>
            <a:ext cx="5654560" cy="945138"/>
          </a:xfrm>
          <a:prstGeom prst="rect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98" name="Рисунок 97"/>
          <p:cNvPicPr/>
          <p:nvPr/>
        </p:nvPicPr>
        <p:blipFill>
          <a:blip r:embed="rId2"/>
          <a:stretch/>
        </p:blipFill>
        <p:spPr>
          <a:xfrm>
            <a:off x="326" y="0"/>
            <a:ext cx="9143107" cy="6055548"/>
          </a:xfrm>
          <a:prstGeom prst="rect">
            <a:avLst/>
          </a:prstGeom>
          <a:ln>
            <a:noFill/>
          </a:ln>
        </p:spPr>
      </p:pic>
      <p:sp>
        <p:nvSpPr>
          <p:cNvPr id="8" name="CustomShape 1"/>
          <p:cNvSpPr/>
          <p:nvPr/>
        </p:nvSpPr>
        <p:spPr>
          <a:xfrm>
            <a:off x="5538961" y="6041831"/>
            <a:ext cx="3667823" cy="816464"/>
          </a:xfrm>
          <a:prstGeom prst="rect">
            <a:avLst/>
          </a:prstGeom>
          <a:blipFill rotWithShape="0">
            <a:blip r:embed="rId3"/>
            <a:stretch>
              <a:fillRect/>
            </a:stretch>
          </a:blip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" name="TextShape 2"/>
          <p:cNvSpPr txBox="1"/>
          <p:nvPr/>
        </p:nvSpPr>
        <p:spPr>
          <a:xfrm>
            <a:off x="5538961" y="5890948"/>
            <a:ext cx="3667823" cy="1005767"/>
          </a:xfrm>
          <a:prstGeom prst="rect">
            <a:avLst/>
          </a:prstGeom>
          <a:noFill/>
          <a:ln>
            <a:noFill/>
          </a:ln>
        </p:spPr>
        <p:txBody>
          <a:bodyPr wrap="square" lIns="81639" tIns="40820" rIns="81639" bIns="40820">
            <a:spAutoFit/>
          </a:bodyPr>
          <a:lstStyle/>
          <a:p>
            <a:r>
              <a:rPr lang="en-US" sz="6000" b="1" spc="-1" dirty="0" err="1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tarell Extra Bold"/>
              </a:rPr>
              <a:t>JuckFava</a:t>
            </a:r>
            <a:endParaRPr lang="en-US" sz="6000" spc="-1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3580586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CustomShape 3"/>
          <p:cNvSpPr/>
          <p:nvPr/>
        </p:nvSpPr>
        <p:spPr>
          <a:xfrm>
            <a:off x="-82944" y="6022889"/>
            <a:ext cx="5654560" cy="945138"/>
          </a:xfrm>
          <a:prstGeom prst="rect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02" name="Рисунок 101"/>
          <p:cNvPicPr/>
          <p:nvPr/>
        </p:nvPicPr>
        <p:blipFill>
          <a:blip r:embed="rId2"/>
          <a:stretch/>
        </p:blipFill>
        <p:spPr>
          <a:xfrm>
            <a:off x="327" y="0"/>
            <a:ext cx="9123513" cy="6055548"/>
          </a:xfrm>
          <a:prstGeom prst="rect">
            <a:avLst/>
          </a:prstGeom>
          <a:ln>
            <a:noFill/>
          </a:ln>
        </p:spPr>
      </p:pic>
      <p:sp>
        <p:nvSpPr>
          <p:cNvPr id="6" name="CustomShape 1"/>
          <p:cNvSpPr/>
          <p:nvPr/>
        </p:nvSpPr>
        <p:spPr>
          <a:xfrm>
            <a:off x="5538961" y="6041831"/>
            <a:ext cx="3667823" cy="816464"/>
          </a:xfrm>
          <a:prstGeom prst="rect">
            <a:avLst/>
          </a:prstGeom>
          <a:blipFill rotWithShape="0">
            <a:blip r:embed="rId3"/>
            <a:stretch>
              <a:fillRect/>
            </a:stretch>
          </a:blip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" name="TextShape 2"/>
          <p:cNvSpPr txBox="1"/>
          <p:nvPr/>
        </p:nvSpPr>
        <p:spPr>
          <a:xfrm>
            <a:off x="5538961" y="5890948"/>
            <a:ext cx="3667823" cy="1005767"/>
          </a:xfrm>
          <a:prstGeom prst="rect">
            <a:avLst/>
          </a:prstGeom>
          <a:noFill/>
          <a:ln>
            <a:noFill/>
          </a:ln>
        </p:spPr>
        <p:txBody>
          <a:bodyPr wrap="square" lIns="81639" tIns="40820" rIns="81639" bIns="40820">
            <a:spAutoFit/>
          </a:bodyPr>
          <a:lstStyle/>
          <a:p>
            <a:r>
              <a:rPr lang="en-US" sz="6000" b="1" spc="-1" dirty="0" err="1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tarell Extra Bold"/>
              </a:rPr>
              <a:t>JuckFava</a:t>
            </a:r>
            <a:endParaRPr lang="en-US" sz="6000" spc="-1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1765429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CustomShape 3"/>
          <p:cNvSpPr/>
          <p:nvPr/>
        </p:nvSpPr>
        <p:spPr>
          <a:xfrm>
            <a:off x="-82944" y="6022889"/>
            <a:ext cx="5654560" cy="945138"/>
          </a:xfrm>
          <a:prstGeom prst="rect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06" name="Рисунок 105"/>
          <p:cNvPicPr/>
          <p:nvPr/>
        </p:nvPicPr>
        <p:blipFill>
          <a:blip r:embed="rId2"/>
          <a:stretch/>
        </p:blipFill>
        <p:spPr>
          <a:xfrm>
            <a:off x="327" y="0"/>
            <a:ext cx="9142780" cy="6055548"/>
          </a:xfrm>
          <a:prstGeom prst="rect">
            <a:avLst/>
          </a:prstGeom>
          <a:ln>
            <a:noFill/>
          </a:ln>
        </p:spPr>
      </p:pic>
      <p:sp>
        <p:nvSpPr>
          <p:cNvPr id="6" name="CustomShape 1"/>
          <p:cNvSpPr/>
          <p:nvPr/>
        </p:nvSpPr>
        <p:spPr>
          <a:xfrm>
            <a:off x="5538961" y="6041831"/>
            <a:ext cx="3667823" cy="816464"/>
          </a:xfrm>
          <a:prstGeom prst="rect">
            <a:avLst/>
          </a:prstGeom>
          <a:blipFill rotWithShape="0">
            <a:blip r:embed="rId3"/>
            <a:stretch>
              <a:fillRect/>
            </a:stretch>
          </a:blip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" name="TextShape 2"/>
          <p:cNvSpPr txBox="1"/>
          <p:nvPr/>
        </p:nvSpPr>
        <p:spPr>
          <a:xfrm>
            <a:off x="5538961" y="5890948"/>
            <a:ext cx="3667823" cy="1005767"/>
          </a:xfrm>
          <a:prstGeom prst="rect">
            <a:avLst/>
          </a:prstGeom>
          <a:noFill/>
          <a:ln>
            <a:noFill/>
          </a:ln>
        </p:spPr>
        <p:txBody>
          <a:bodyPr wrap="square" lIns="81639" tIns="40820" rIns="81639" bIns="40820">
            <a:spAutoFit/>
          </a:bodyPr>
          <a:lstStyle/>
          <a:p>
            <a:r>
              <a:rPr lang="en-US" sz="6000" b="1" spc="-1" dirty="0" err="1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tarell Extra Bold"/>
              </a:rPr>
              <a:t>JuckFava</a:t>
            </a:r>
            <a:endParaRPr lang="en-US" sz="6000" spc="-1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2924588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CustomShape 3"/>
          <p:cNvSpPr/>
          <p:nvPr/>
        </p:nvSpPr>
        <p:spPr>
          <a:xfrm>
            <a:off x="-82944" y="6022889"/>
            <a:ext cx="5654560" cy="945138"/>
          </a:xfrm>
          <a:prstGeom prst="rect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10" name="Рисунок 109"/>
          <p:cNvPicPr/>
          <p:nvPr/>
        </p:nvPicPr>
        <p:blipFill>
          <a:blip r:embed="rId2"/>
          <a:stretch/>
        </p:blipFill>
        <p:spPr>
          <a:xfrm>
            <a:off x="0" y="0"/>
            <a:ext cx="9142127" cy="6055548"/>
          </a:xfrm>
          <a:prstGeom prst="rect">
            <a:avLst/>
          </a:prstGeom>
          <a:ln>
            <a:noFill/>
          </a:ln>
        </p:spPr>
      </p:pic>
      <p:sp>
        <p:nvSpPr>
          <p:cNvPr id="6" name="CustomShape 1"/>
          <p:cNvSpPr/>
          <p:nvPr/>
        </p:nvSpPr>
        <p:spPr>
          <a:xfrm>
            <a:off x="5538961" y="6041831"/>
            <a:ext cx="3667823" cy="816464"/>
          </a:xfrm>
          <a:prstGeom prst="rect">
            <a:avLst/>
          </a:prstGeom>
          <a:blipFill rotWithShape="0">
            <a:blip r:embed="rId3"/>
            <a:stretch>
              <a:fillRect/>
            </a:stretch>
          </a:blip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" name="TextShape 2"/>
          <p:cNvSpPr txBox="1"/>
          <p:nvPr/>
        </p:nvSpPr>
        <p:spPr>
          <a:xfrm>
            <a:off x="5538961" y="5890948"/>
            <a:ext cx="3667823" cy="1005767"/>
          </a:xfrm>
          <a:prstGeom prst="rect">
            <a:avLst/>
          </a:prstGeom>
          <a:noFill/>
          <a:ln>
            <a:noFill/>
          </a:ln>
        </p:spPr>
        <p:txBody>
          <a:bodyPr wrap="square" lIns="81639" tIns="40820" rIns="81639" bIns="40820">
            <a:spAutoFit/>
          </a:bodyPr>
          <a:lstStyle/>
          <a:p>
            <a:r>
              <a:rPr lang="en-US" sz="6000" b="1" spc="-1" dirty="0" err="1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tarell Extra Bold"/>
              </a:rPr>
              <a:t>JuckFava</a:t>
            </a:r>
            <a:endParaRPr lang="en-US" sz="6000" spc="-1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1796619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CustomShape 3"/>
          <p:cNvSpPr/>
          <p:nvPr/>
        </p:nvSpPr>
        <p:spPr>
          <a:xfrm>
            <a:off x="-82944" y="6022889"/>
            <a:ext cx="5654560" cy="945138"/>
          </a:xfrm>
          <a:prstGeom prst="rect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14" name="Рисунок 113"/>
          <p:cNvPicPr/>
          <p:nvPr/>
        </p:nvPicPr>
        <p:blipFill>
          <a:blip r:embed="rId2"/>
          <a:stretch/>
        </p:blipFill>
        <p:spPr>
          <a:xfrm>
            <a:off x="327" y="0"/>
            <a:ext cx="9123513" cy="6055548"/>
          </a:xfrm>
          <a:prstGeom prst="rect">
            <a:avLst/>
          </a:prstGeom>
          <a:ln>
            <a:noFill/>
          </a:ln>
        </p:spPr>
      </p:pic>
      <p:sp>
        <p:nvSpPr>
          <p:cNvPr id="6" name="CustomShape 1"/>
          <p:cNvSpPr/>
          <p:nvPr/>
        </p:nvSpPr>
        <p:spPr>
          <a:xfrm>
            <a:off x="5538961" y="6041831"/>
            <a:ext cx="3667823" cy="816464"/>
          </a:xfrm>
          <a:prstGeom prst="rect">
            <a:avLst/>
          </a:prstGeom>
          <a:blipFill rotWithShape="0">
            <a:blip r:embed="rId3"/>
            <a:stretch>
              <a:fillRect/>
            </a:stretch>
          </a:blip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" name="TextShape 2"/>
          <p:cNvSpPr txBox="1"/>
          <p:nvPr/>
        </p:nvSpPr>
        <p:spPr>
          <a:xfrm>
            <a:off x="5538961" y="5890948"/>
            <a:ext cx="3667823" cy="1005767"/>
          </a:xfrm>
          <a:prstGeom prst="rect">
            <a:avLst/>
          </a:prstGeom>
          <a:noFill/>
          <a:ln>
            <a:noFill/>
          </a:ln>
        </p:spPr>
        <p:txBody>
          <a:bodyPr wrap="square" lIns="81639" tIns="40820" rIns="81639" bIns="40820">
            <a:spAutoFit/>
          </a:bodyPr>
          <a:lstStyle/>
          <a:p>
            <a:r>
              <a:rPr lang="en-US" sz="6000" b="1" spc="-1" dirty="0" err="1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tarell Extra Bold"/>
              </a:rPr>
              <a:t>JuckFava</a:t>
            </a:r>
            <a:endParaRPr lang="en-US" sz="6000" spc="-1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2921896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CustomShape 3"/>
          <p:cNvSpPr/>
          <p:nvPr/>
        </p:nvSpPr>
        <p:spPr>
          <a:xfrm>
            <a:off x="-82944" y="6022889"/>
            <a:ext cx="5654560" cy="945138"/>
          </a:xfrm>
          <a:prstGeom prst="rect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18" name="Рисунок 117"/>
          <p:cNvPicPr/>
          <p:nvPr/>
        </p:nvPicPr>
        <p:blipFill>
          <a:blip r:embed="rId2"/>
          <a:stretch/>
        </p:blipFill>
        <p:spPr>
          <a:xfrm>
            <a:off x="327" y="0"/>
            <a:ext cx="9120901" cy="6055548"/>
          </a:xfrm>
          <a:prstGeom prst="rect">
            <a:avLst/>
          </a:prstGeom>
          <a:ln>
            <a:noFill/>
          </a:ln>
        </p:spPr>
      </p:pic>
      <p:sp>
        <p:nvSpPr>
          <p:cNvPr id="6" name="CustomShape 1"/>
          <p:cNvSpPr/>
          <p:nvPr/>
        </p:nvSpPr>
        <p:spPr>
          <a:xfrm>
            <a:off x="5538961" y="6041831"/>
            <a:ext cx="3667823" cy="816464"/>
          </a:xfrm>
          <a:prstGeom prst="rect">
            <a:avLst/>
          </a:prstGeom>
          <a:blipFill rotWithShape="0">
            <a:blip r:embed="rId3"/>
            <a:stretch>
              <a:fillRect/>
            </a:stretch>
          </a:blip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" name="TextShape 2"/>
          <p:cNvSpPr txBox="1"/>
          <p:nvPr/>
        </p:nvSpPr>
        <p:spPr>
          <a:xfrm>
            <a:off x="5538961" y="5890948"/>
            <a:ext cx="3667823" cy="1005767"/>
          </a:xfrm>
          <a:prstGeom prst="rect">
            <a:avLst/>
          </a:prstGeom>
          <a:noFill/>
          <a:ln>
            <a:noFill/>
          </a:ln>
        </p:spPr>
        <p:txBody>
          <a:bodyPr wrap="square" lIns="81639" tIns="40820" rIns="81639" bIns="40820">
            <a:spAutoFit/>
          </a:bodyPr>
          <a:lstStyle/>
          <a:p>
            <a:r>
              <a:rPr lang="en-US" sz="6000" b="1" spc="-1" dirty="0" err="1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tarell Extra Bold"/>
              </a:rPr>
              <a:t>JuckFava</a:t>
            </a:r>
            <a:endParaRPr lang="en-US" sz="6000" spc="-1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2815317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ÐÐ°ÑÑÐ¸Ð½ÐºÐ¸ Ð¿Ð¾ Ð·Ð°Ð¿ÑÐ¾ÑÑ visualization"/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  <a14:imgEffect>
                      <a14:brightnessContrast bright="-20000" contrast="-3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92696" y="0"/>
            <a:ext cx="13175254" cy="7417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Почему же всё-таки 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Visual Mining</a:t>
            </a:r>
            <a:r>
              <a:rPr lang="ru-RU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  <a:endParaRPr lang="ru-R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79512" y="1268761"/>
            <a:ext cx="8507288" cy="244827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 </a:t>
            </a:r>
            <a:r>
              <a:rPr lang="ru-RU" dirty="0" smtClean="0"/>
              <a:t>    Преимущества:</a:t>
            </a:r>
          </a:p>
          <a:p>
            <a:pPr lvl="1"/>
            <a:r>
              <a:rPr lang="ru-RU" dirty="0" smtClean="0"/>
              <a:t>Гибкость человеческого мышления;</a:t>
            </a:r>
          </a:p>
          <a:p>
            <a:pPr lvl="1"/>
            <a:r>
              <a:rPr lang="ru-RU" dirty="0" smtClean="0"/>
              <a:t>Более развитый причинно-следственный анализ;</a:t>
            </a:r>
          </a:p>
          <a:p>
            <a:pPr lvl="1"/>
            <a:r>
              <a:rPr lang="ru-RU" dirty="0" smtClean="0"/>
              <a:t>Обширная база знаний.</a:t>
            </a:r>
          </a:p>
        </p:txBody>
      </p:sp>
      <p:graphicFrame>
        <p:nvGraphicFramePr>
          <p:cNvPr id="4" name="Таблица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2563423"/>
              </p:ext>
            </p:extLst>
          </p:nvPr>
        </p:nvGraphicFramePr>
        <p:xfrm>
          <a:off x="1475656" y="3789040"/>
          <a:ext cx="6096000" cy="2687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/>
                <a:gridCol w="2032000"/>
                <a:gridCol w="2032000"/>
              </a:tblGrid>
              <a:tr h="37084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Data Mining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Visual</a:t>
                      </a:r>
                      <a:r>
                        <a:rPr lang="en-US" baseline="0" dirty="0" smtClean="0"/>
                        <a:t> Mining</a:t>
                      </a:r>
                      <a:endParaRPr lang="ru-RU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b="1" i="1" dirty="0" smtClean="0"/>
                        <a:t>Действенность</a:t>
                      </a:r>
                      <a:endParaRPr lang="ru-RU" b="1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 dirty="0" smtClean="0"/>
                        <a:t>+</a:t>
                      </a:r>
                      <a:endParaRPr lang="ru-RU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 dirty="0" smtClean="0"/>
                        <a:t>-</a:t>
                      </a:r>
                      <a:endParaRPr lang="ru-RU" sz="2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b="1" i="1" dirty="0" smtClean="0"/>
                        <a:t>Качественная</a:t>
                      </a:r>
                      <a:r>
                        <a:rPr lang="ru-RU" b="1" i="1" baseline="0" dirty="0" smtClean="0"/>
                        <a:t> оценка</a:t>
                      </a:r>
                      <a:endParaRPr lang="ru-RU" b="1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 dirty="0" smtClean="0"/>
                        <a:t>+</a:t>
                      </a:r>
                      <a:endParaRPr lang="ru-RU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 dirty="0" smtClean="0"/>
                        <a:t>-</a:t>
                      </a:r>
                      <a:endParaRPr lang="ru-RU" sz="2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b="1" i="1" dirty="0" smtClean="0"/>
                        <a:t>Гибкость</a:t>
                      </a:r>
                      <a:endParaRPr lang="ru-RU" b="1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 dirty="0" smtClean="0"/>
                        <a:t>-</a:t>
                      </a:r>
                      <a:endParaRPr lang="ru-RU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 dirty="0" smtClean="0"/>
                        <a:t>+</a:t>
                      </a:r>
                      <a:endParaRPr lang="ru-RU" sz="2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b="1" i="1" dirty="0" smtClean="0"/>
                        <a:t>Вовлечение пользователя</a:t>
                      </a:r>
                      <a:endParaRPr lang="ru-RU" b="1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 dirty="0" smtClean="0"/>
                        <a:t>-</a:t>
                      </a:r>
                      <a:endParaRPr lang="ru-RU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 dirty="0" smtClean="0"/>
                        <a:t>+</a:t>
                      </a:r>
                      <a:endParaRPr lang="ru-RU" sz="28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04939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CustomShape 3"/>
          <p:cNvSpPr/>
          <p:nvPr/>
        </p:nvSpPr>
        <p:spPr>
          <a:xfrm>
            <a:off x="-82944" y="6022889"/>
            <a:ext cx="5654560" cy="945138"/>
          </a:xfrm>
          <a:prstGeom prst="rect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22" name="Рисунок 121"/>
          <p:cNvPicPr/>
          <p:nvPr/>
        </p:nvPicPr>
        <p:blipFill>
          <a:blip r:embed="rId2"/>
          <a:stretch/>
        </p:blipFill>
        <p:spPr>
          <a:xfrm>
            <a:off x="0" y="0"/>
            <a:ext cx="9142127" cy="6055548"/>
          </a:xfrm>
          <a:prstGeom prst="rect">
            <a:avLst/>
          </a:prstGeom>
          <a:ln>
            <a:noFill/>
          </a:ln>
        </p:spPr>
      </p:pic>
      <p:sp>
        <p:nvSpPr>
          <p:cNvPr id="6" name="CustomShape 1"/>
          <p:cNvSpPr/>
          <p:nvPr/>
        </p:nvSpPr>
        <p:spPr>
          <a:xfrm>
            <a:off x="5538961" y="6041831"/>
            <a:ext cx="3667823" cy="816464"/>
          </a:xfrm>
          <a:prstGeom prst="rect">
            <a:avLst/>
          </a:prstGeom>
          <a:blipFill rotWithShape="0">
            <a:blip r:embed="rId3"/>
            <a:stretch>
              <a:fillRect/>
            </a:stretch>
          </a:blip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" name="TextShape 2"/>
          <p:cNvSpPr txBox="1"/>
          <p:nvPr/>
        </p:nvSpPr>
        <p:spPr>
          <a:xfrm>
            <a:off x="5538961" y="5890948"/>
            <a:ext cx="3667823" cy="1005767"/>
          </a:xfrm>
          <a:prstGeom prst="rect">
            <a:avLst/>
          </a:prstGeom>
          <a:noFill/>
          <a:ln>
            <a:noFill/>
          </a:ln>
        </p:spPr>
        <p:txBody>
          <a:bodyPr wrap="square" lIns="81639" tIns="40820" rIns="81639" bIns="40820">
            <a:spAutoFit/>
          </a:bodyPr>
          <a:lstStyle/>
          <a:p>
            <a:r>
              <a:rPr lang="en-US" sz="6000" b="1" spc="-1" dirty="0" err="1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tarell Extra Bold"/>
              </a:rPr>
              <a:t>JuckFava</a:t>
            </a:r>
            <a:endParaRPr lang="en-US" sz="6000" spc="-1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737934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Источники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sz="2800" u="sng" dirty="0">
                <a:hlinkClick r:id="rId2"/>
              </a:rPr>
              <a:t>http://infographer.ru/tag/parallelnye-koordinaty/</a:t>
            </a:r>
            <a:endParaRPr lang="ru-RU" sz="2800" dirty="0"/>
          </a:p>
          <a:p>
            <a:r>
              <a:rPr lang="ru-RU" sz="2800" u="sng" dirty="0">
                <a:hlinkClick r:id="rId3"/>
              </a:rPr>
              <a:t>http://</a:t>
            </a:r>
            <a:r>
              <a:rPr lang="ru-RU" sz="2800" u="sng" dirty="0" smtClean="0">
                <a:hlinkClick r:id="rId3"/>
              </a:rPr>
              <a:t>kek.ksu.ru/eos/WM/AnalizDannyhIProcessov.pdf</a:t>
            </a:r>
            <a:endParaRPr lang="ru-RU" sz="2800" dirty="0" smtClean="0"/>
          </a:p>
          <a:p>
            <a:r>
              <a:rPr lang="la-Latn" sz="2800" dirty="0" smtClean="0">
                <a:hlinkClick r:id="rId4"/>
              </a:rPr>
              <a:t>https://habr.com/ru/company/ods/blog/323210/</a:t>
            </a:r>
            <a:endParaRPr lang="ru-RU" sz="2800" dirty="0" smtClean="0"/>
          </a:p>
        </p:txBody>
      </p:sp>
    </p:spTree>
    <p:extLst>
      <p:ext uri="{BB962C8B-B14F-4D97-AF65-F5344CB8AC3E}">
        <p14:creationId xmlns:p14="http://schemas.microsoft.com/office/powerpoint/2010/main" val="645382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D:\Учёба\FICT\IV семестр\ІПЗ\Visual Analysis #1.png"/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124744"/>
            <a:ext cx="8650287" cy="5057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33871" y="116632"/>
            <a:ext cx="8229600" cy="1143000"/>
          </a:xfrm>
        </p:spPr>
        <p:txBody>
          <a:bodyPr/>
          <a:lstStyle/>
          <a:p>
            <a:r>
              <a:rPr lang="ru-RU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Методы визуального анализа</a:t>
            </a:r>
            <a:endParaRPr lang="ru-RU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4620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0" y="0"/>
            <a:ext cx="9143433" cy="687910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07885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0" y="0"/>
            <a:ext cx="9385080" cy="685733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25419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0" y="0"/>
            <a:ext cx="9143433" cy="685733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325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0" y="892541"/>
            <a:ext cx="5094198" cy="50287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4473424" y="341343"/>
            <a:ext cx="4670008" cy="61023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51105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0" y="0"/>
            <a:ext cx="9253807" cy="685733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18876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161</TotalTime>
  <Words>81</Words>
  <Application>Microsoft Office PowerPoint</Application>
  <PresentationFormat>Экран (4:3)</PresentationFormat>
  <Paragraphs>42</Paragraphs>
  <Slides>31</Slides>
  <Notes>11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31</vt:i4>
      </vt:variant>
    </vt:vector>
  </HeadingPairs>
  <TitlesOfParts>
    <vt:vector size="32" baseType="lpstr">
      <vt:lpstr>Тема Office</vt:lpstr>
      <vt:lpstr>Visual Mining</vt:lpstr>
      <vt:lpstr>Визуальный анализ</vt:lpstr>
      <vt:lpstr>Почему же всё-таки Visual Mining?</vt:lpstr>
      <vt:lpstr>Методы визуального анализа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Источники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GSB000</dc:creator>
  <cp:lastModifiedBy>GSB000</cp:lastModifiedBy>
  <cp:revision>13</cp:revision>
  <dcterms:created xsi:type="dcterms:W3CDTF">2019-02-27T21:34:43Z</dcterms:created>
  <dcterms:modified xsi:type="dcterms:W3CDTF">2019-02-28T00:36:02Z</dcterms:modified>
</cp:coreProperties>
</file>